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70" r:id="rId3"/>
    <p:sldId id="300" r:id="rId4"/>
    <p:sldId id="299" r:id="rId5"/>
    <p:sldId id="268" r:id="rId6"/>
    <p:sldId id="283" r:id="rId7"/>
    <p:sldId id="257" r:id="rId8"/>
    <p:sldId id="296" r:id="rId9"/>
    <p:sldId id="298" r:id="rId10"/>
    <p:sldId id="284" r:id="rId11"/>
    <p:sldId id="290" r:id="rId12"/>
    <p:sldId id="288" r:id="rId13"/>
    <p:sldId id="289" r:id="rId14"/>
    <p:sldId id="294" r:id="rId15"/>
    <p:sldId id="291" r:id="rId16"/>
    <p:sldId id="295" r:id="rId17"/>
    <p:sldId id="267" r:id="rId18"/>
    <p:sldId id="258" r:id="rId19"/>
    <p:sldId id="277" r:id="rId20"/>
    <p:sldId id="280" r:id="rId21"/>
    <p:sldId id="264" r:id="rId22"/>
    <p:sldId id="278" r:id="rId23"/>
    <p:sldId id="292" r:id="rId24"/>
    <p:sldId id="263" r:id="rId25"/>
    <p:sldId id="281" r:id="rId26"/>
    <p:sldId id="282" r:id="rId27"/>
    <p:sldId id="286" r:id="rId28"/>
    <p:sldId id="287" r:id="rId29"/>
    <p:sldId id="285" r:id="rId30"/>
    <p:sldId id="273" r:id="rId31"/>
    <p:sldId id="272" r:id="rId32"/>
    <p:sldId id="274" r:id="rId33"/>
    <p:sldId id="271" r:id="rId34"/>
    <p:sldId id="279" r:id="rId35"/>
    <p:sldId id="261" r:id="rId36"/>
    <p:sldId id="262" r:id="rId37"/>
    <p:sldId id="260" r:id="rId38"/>
    <p:sldId id="266" r:id="rId39"/>
    <p:sldId id="269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7"/>
    <p:restoredTop sz="76752"/>
  </p:normalViewPr>
  <p:slideViewPr>
    <p:cSldViewPr snapToGrid="0" snapToObjects="1">
      <p:cViewPr varScale="1">
        <p:scale>
          <a:sx n="77" d="100"/>
          <a:sy n="77" d="100"/>
        </p:scale>
        <p:origin x="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jpg>
</file>

<file path=ppt/media/image10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DBA44E-002C-8641-B24D-E4037529060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9441E-1574-5346-92F3-77B0279E5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121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Would</a:t>
            </a:r>
            <a:r>
              <a:rPr lang="en-US" baseline="0" dirty="0" smtClean="0"/>
              <a:t> like to anticipate the threats and consequences for exposure to the hazards of a given substance or group of substances and relate these to different control options </a:t>
            </a:r>
          </a:p>
          <a:p>
            <a:endParaRPr lang="en-US" baseline="0" dirty="0" smtClean="0"/>
          </a:p>
          <a:p>
            <a:r>
              <a:rPr lang="en-US" dirty="0" smtClean="0"/>
              <a:t>Goal is successful experiment and minimization of </a:t>
            </a:r>
            <a:r>
              <a:rPr lang="en-US" b="1" dirty="0" smtClean="0"/>
              <a:t>exposure</a:t>
            </a:r>
          </a:p>
          <a:p>
            <a:r>
              <a:rPr lang="en-US" dirty="0" smtClean="0"/>
              <a:t>Exposure happens with loss of control leading to an adverse outcome </a:t>
            </a:r>
          </a:p>
          <a:p>
            <a:r>
              <a:rPr lang="en-US" dirty="0" smtClean="0"/>
              <a:t>Exposure potential = inherent hazard X local risk (likelihood) </a:t>
            </a:r>
          </a:p>
          <a:p>
            <a:r>
              <a:rPr lang="en-US" dirty="0" smtClean="0"/>
              <a:t>Minimize exposure by mitigating threats and consequences </a:t>
            </a:r>
          </a:p>
          <a:p>
            <a:r>
              <a:rPr lang="en-US" dirty="0" smtClean="0"/>
              <a:t>Mitigate threats by monitoring and controlling conditions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41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Are</a:t>
            </a:r>
            <a:r>
              <a:rPr lang="en-US" baseline="0" dirty="0" smtClean="0"/>
              <a:t> there experimental procedure ontologies that might cover roles of conditions / variables ? </a:t>
            </a:r>
            <a:r>
              <a:rPr lang="en-US" dirty="0" smtClean="0"/>
              <a:t>Importance of process</a:t>
            </a:r>
          </a:p>
          <a:p>
            <a:pPr lvl="1"/>
            <a:r>
              <a:rPr lang="en-US" dirty="0" smtClean="0"/>
              <a:t>Ordered, with checkpoints</a:t>
            </a:r>
          </a:p>
          <a:p>
            <a:pPr lvl="1"/>
            <a:r>
              <a:rPr lang="en-US" dirty="0" smtClean="0"/>
              <a:t>Planned </a:t>
            </a:r>
          </a:p>
          <a:p>
            <a:pPr lvl="1"/>
            <a:r>
              <a:rPr lang="en-US" dirty="0" smtClean="0"/>
              <a:t>Risk of unplanned</a:t>
            </a:r>
          </a:p>
          <a:p>
            <a:r>
              <a:rPr lang="en-US" dirty="0" smtClean="0"/>
              <a:t>Critical changes in conditions</a:t>
            </a:r>
          </a:p>
          <a:p>
            <a:pPr lvl="1"/>
            <a:r>
              <a:rPr lang="en-US" dirty="0" smtClean="0"/>
              <a:t>some physical, managed by physical controls (e.g., equipment)</a:t>
            </a:r>
          </a:p>
          <a:p>
            <a:pPr lvl="1"/>
            <a:r>
              <a:rPr lang="en-US" dirty="0" smtClean="0"/>
              <a:t>some chemical, managed by chemical controls (i.e., other chemicals)</a:t>
            </a:r>
          </a:p>
          <a:p>
            <a:pPr>
              <a:buSzPts val="2800"/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Concept of mixtures</a:t>
            </a:r>
          </a:p>
          <a:p>
            <a:pPr lvl="1">
              <a:buSzPts val="2800"/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Attribute relationships are not necessarily consistent</a:t>
            </a:r>
          </a:p>
          <a:p>
            <a:pPr lvl="1">
              <a:buSzPts val="2800"/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Mixture is a change of condition for the components</a:t>
            </a:r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1316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Michelle</a:t>
            </a:r>
            <a:r>
              <a:rPr lang="en-US" baseline="0" dirty="0" smtClean="0"/>
              <a:t> | great complementary work, right side of the bowtie, also of interest in risk assessment:</a:t>
            </a:r>
            <a:endParaRPr lang="en-US" dirty="0" smtClean="0"/>
          </a:p>
          <a:p>
            <a:r>
              <a:rPr lang="en-US" dirty="0" smtClean="0"/>
              <a:t>What is the consequence of exposing a particular object to a particular hazard for a particular amount of time?– What are the hazards to a particular object at a particular geographic location?– What hazards are capable of causing a given consequence?– What susceptibilities could result in negative consequences to an object exposed to a particular hazard?– What mitigation strategies could be used to effect exposure to a particular hazard?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5157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Michelle</a:t>
            </a:r>
            <a:r>
              <a:rPr lang="en-US" baseline="0" dirty="0" smtClean="0"/>
              <a:t> | great complementary work, right side of the bowtie, also of interest in risk assessment:</a:t>
            </a:r>
            <a:endParaRPr lang="en-US" dirty="0" smtClean="0"/>
          </a:p>
          <a:p>
            <a:r>
              <a:rPr lang="en-US" dirty="0" smtClean="0"/>
              <a:t>What is the consequence of exposing a particular object to a particular hazard for a particular amount of time?– What are the hazards to a particular object at a particular geographic location?– What hazards are capable of causing a given consequence?– What susceptibilities could result in negative consequences to an object exposed to a particular hazard?– What mitigation strategies could be used to effect exposure to a particular hazard?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5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Michelle</a:t>
            </a:r>
            <a:r>
              <a:rPr lang="en-US" baseline="0" dirty="0" smtClean="0"/>
              <a:t> | great complementary work, right side of the bowtie, also of interest in risk assessment:</a:t>
            </a:r>
            <a:endParaRPr lang="en-US" dirty="0" smtClean="0"/>
          </a:p>
          <a:p>
            <a:r>
              <a:rPr lang="en-US" dirty="0" smtClean="0"/>
              <a:t>What is the consequence of exposing a particular object to a particular hazard for a particular amount of time?– What are the hazards to a particular object at a particular geographic location?– What hazards are capable of causing a given consequence?– What susceptibilities could result in negative consequences to an object exposed to a particular hazard?– What mitigation strategies could be used to effect exposure to a particular hazard?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25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Hazard: the property of a substance or situation with the potential for creating damage</a:t>
            </a:r>
          </a:p>
          <a:p>
            <a:r>
              <a:rPr lang="en-US" dirty="0" smtClean="0"/>
              <a:t>Risk: the likelihood of a specific effect within a specified period</a:t>
            </a:r>
            <a:r>
              <a:rPr lang="en-US" baseline="0" dirty="0" smtClean="0"/>
              <a:t> - </a:t>
            </a:r>
            <a:r>
              <a:rPr lang="en-US" dirty="0" smtClean="0"/>
              <a:t> complex function of probability, consequences and vulnerability</a:t>
            </a:r>
          </a:p>
          <a:p>
            <a:endParaRPr lang="en-US" dirty="0" smtClean="0"/>
          </a:p>
          <a:p>
            <a:r>
              <a:rPr lang="en-US" dirty="0" smtClean="0"/>
              <a:t>[much discussion relevant to safety planning could be said about planning for successful experiments]</a:t>
            </a:r>
          </a:p>
          <a:p>
            <a:r>
              <a:rPr lang="en-US" dirty="0" smtClean="0"/>
              <a:t>[where does the language cross over to safety considerations]</a:t>
            </a:r>
          </a:p>
          <a:p>
            <a:r>
              <a:rPr lang="en-US" dirty="0" smtClean="0"/>
              <a:t>[prevention and mitigation of adverse outcome = loss of control + consequences, derived from threats + hazard]</a:t>
            </a:r>
          </a:p>
          <a:p>
            <a:r>
              <a:rPr lang="en-US" dirty="0" smtClean="0"/>
              <a:t>[corollary description of chemical experiment/process]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963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ILO – exposure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16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Hazard</a:t>
            </a:r>
            <a:r>
              <a:rPr lang="en-US" baseline="0" dirty="0" smtClean="0"/>
              <a:t> &amp; Risk ontology progression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953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Are</a:t>
            </a:r>
            <a:r>
              <a:rPr lang="en-US" baseline="0" dirty="0" smtClean="0"/>
              <a:t> there experimental procedure ontologies that might cover roles of conditions / variables 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9711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386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Would</a:t>
            </a:r>
            <a:r>
              <a:rPr lang="en-US" baseline="0" dirty="0" smtClean="0"/>
              <a:t> like to anticipate the threats and consequences for exposure to the hazards of a given substance or group of substances and relate these to different control options </a:t>
            </a:r>
          </a:p>
          <a:p>
            <a:endParaRPr lang="en-US" baseline="0" dirty="0" smtClean="0"/>
          </a:p>
          <a:p>
            <a:r>
              <a:rPr lang="en-US" dirty="0" smtClean="0"/>
              <a:t>Goal is successful experiment and minimization of </a:t>
            </a:r>
            <a:r>
              <a:rPr lang="en-US" b="1" dirty="0" smtClean="0"/>
              <a:t>exposure</a:t>
            </a:r>
          </a:p>
          <a:p>
            <a:r>
              <a:rPr lang="en-US" dirty="0" smtClean="0"/>
              <a:t>Exposure happens with loss of control leading to an adverse outcome </a:t>
            </a:r>
          </a:p>
          <a:p>
            <a:r>
              <a:rPr lang="en-US" dirty="0" smtClean="0"/>
              <a:t>Exposure potential = inherent hazard X local risk (likelihood) </a:t>
            </a:r>
          </a:p>
          <a:p>
            <a:r>
              <a:rPr lang="en-US" dirty="0" smtClean="0"/>
              <a:t>Minimize exposure by mitigating threats and consequences </a:t>
            </a:r>
          </a:p>
          <a:p>
            <a:r>
              <a:rPr lang="en-US" dirty="0" smtClean="0"/>
              <a:t>Mitigate threats by monitoring and controlling conditions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98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Would</a:t>
            </a:r>
            <a:r>
              <a:rPr lang="en-US" baseline="0" dirty="0" smtClean="0"/>
              <a:t> like to anticipate relationships among substances, conditions and process that could lead to threats and consequences for exposure to hazards</a:t>
            </a:r>
          </a:p>
          <a:p>
            <a:endParaRPr lang="en-US" dirty="0" smtClean="0"/>
          </a:p>
          <a:p>
            <a:r>
              <a:rPr lang="en-US" dirty="0" smtClean="0"/>
              <a:t>Goal is successful experiment and minimization of </a:t>
            </a:r>
            <a:r>
              <a:rPr lang="en-US" b="1" dirty="0" smtClean="0"/>
              <a:t>exposure</a:t>
            </a:r>
          </a:p>
          <a:p>
            <a:r>
              <a:rPr lang="en-US" dirty="0" smtClean="0"/>
              <a:t>Exposure happens with loss of control leading to an adverse outcome </a:t>
            </a:r>
          </a:p>
          <a:p>
            <a:r>
              <a:rPr lang="en-US" dirty="0" smtClean="0"/>
              <a:t>Exposure potential = inherent hazard X local risk (likelihood) </a:t>
            </a:r>
          </a:p>
          <a:p>
            <a:r>
              <a:rPr lang="en-US" dirty="0" smtClean="0"/>
              <a:t>Minimize exposure by mitigating threats and consequences </a:t>
            </a:r>
          </a:p>
          <a:p>
            <a:r>
              <a:rPr lang="en-US" dirty="0" smtClean="0"/>
              <a:t>Mitigate threats by monitoring and controlling conditions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34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(M)SDS</a:t>
            </a:r>
            <a:r>
              <a:rPr lang="en-US" baseline="0" dirty="0" smtClean="0"/>
              <a:t> – key terms in common documentation (SDS), many linked relationships among terms</a:t>
            </a:r>
            <a:endParaRPr lang="en-US" dirty="0" smtClean="0"/>
          </a:p>
          <a:p>
            <a:r>
              <a:rPr lang="en-US" dirty="0" smtClean="0"/>
              <a:t>ILO – exposure</a:t>
            </a:r>
          </a:p>
          <a:p>
            <a:r>
              <a:rPr lang="en-US" dirty="0" smtClean="0"/>
              <a:t>OECD</a:t>
            </a:r>
            <a:r>
              <a:rPr lang="en-US" baseline="0" dirty="0" smtClean="0"/>
              <a:t> - chemical?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23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[Source: </a:t>
            </a:r>
            <a:r>
              <a:rPr lang="en-US" dirty="0" err="1" smtClean="0"/>
              <a:t>Bretherick</a:t>
            </a:r>
            <a:r>
              <a:rPr lang="en-US" dirty="0" smtClean="0"/>
              <a:t>, L. Handbook of Reactive Chemical Hazards. 4th ed. Boston, MA: Butterworth-Heinemann Ltd., 1990, p. 1171; Compiled by TOXNET HSDB, NLM]</a:t>
            </a:r>
          </a:p>
          <a:p>
            <a:endParaRPr lang="en-US" dirty="0" smtClean="0"/>
          </a:p>
          <a:p>
            <a:r>
              <a:rPr lang="en-US" dirty="0" smtClean="0"/>
              <a:t>[primary data set includes incident strings described in </a:t>
            </a:r>
            <a:r>
              <a:rPr lang="en-US" dirty="0" err="1" smtClean="0"/>
              <a:t>Brethericks</a:t>
            </a:r>
            <a:r>
              <a:rPr lang="en-US" dirty="0" smtClean="0"/>
              <a:t>, reproduced in PubChem (courtesy of HSDB), and Pistoia CSL data]</a:t>
            </a:r>
          </a:p>
          <a:p>
            <a:r>
              <a:rPr lang="en-US" dirty="0" smtClean="0"/>
              <a:t>[describes some similar process factors that govern experiments, so should be able to use connections modeled from incidents to identify potential problem patterns in planned experimental procedures]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21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1570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Michelle</a:t>
            </a:r>
            <a:r>
              <a:rPr lang="en-US" baseline="0" dirty="0" smtClean="0"/>
              <a:t> | great complementary work, right side of the bowtie, also of interest in risk assessment:</a:t>
            </a:r>
            <a:endParaRPr lang="en-US" dirty="0" smtClean="0"/>
          </a:p>
          <a:p>
            <a:r>
              <a:rPr lang="en-US" dirty="0" smtClean="0"/>
              <a:t>What is the consequence of exposing a particular object to a particular hazard for a particular amount of time?– What are the hazards to a particular object at a particular geographic location?– What hazards are capable of causing a given consequence?– What susceptibilities could result in negative consequences to an object exposed to a particular hazard?– What mitigation strategies could be used to effect exposure to a particular hazard?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35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Hazard</a:t>
            </a:r>
            <a:r>
              <a:rPr lang="en-US" baseline="0" dirty="0" smtClean="0"/>
              <a:t> &amp; Risk ontology progression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6525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“Ecosystem” of actors (substances), tasks (procedures), and conditions.</a:t>
            </a:r>
          </a:p>
          <a:p>
            <a:r>
              <a:rPr lang="en-US" dirty="0" smtClean="0"/>
              <a:t>We want to query how these relate together in a given scenario</a:t>
            </a:r>
          </a:p>
          <a:p>
            <a:r>
              <a:rPr lang="en-US" dirty="0" smtClean="0"/>
              <a:t>Example – mixture of multiple substances heated </a:t>
            </a:r>
          </a:p>
          <a:p>
            <a:r>
              <a:rPr lang="en-US" dirty="0" smtClean="0"/>
              <a:t>[Worked example]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9441E-1574-5346-92F3-77B0279E584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53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35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99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78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356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5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10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6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762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057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9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06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756E0-ACD7-2040-B836-83F73B205101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87AB1-D5EB-0F4D-9A0A-D2E837272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0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lpi.com/msds/ref/flammableaerosol.html0" TargetMode="External"/><Relationship Id="rId4" Type="http://schemas.openxmlformats.org/officeDocument/2006/relationships/hyperlink" Target="https://outlook.office.com/owa/redir.aspx?REF=KaIw3BEv8GJHopmOKBB0T2PVQAKB0Kn5Nq2vzkC8FDxA_teeHhPUCAFodHRwOi8vd3d3Lmlsby5vcmcvZHluL29zaHRoZXMyL2VuL2Y_cD1PU0hUSEVTMjoxOjA6Ok5POjo6" TargetMode="External"/><Relationship Id="rId5" Type="http://schemas.openxmlformats.org/officeDocument/2006/relationships/hyperlink" Target="http://www.ilo.org/legacy/english/protection/safework/cis/products/safetytm/glossary.htm" TargetMode="External"/><Relationship Id="rId6" Type="http://schemas.openxmlformats.org/officeDocument/2006/relationships/hyperlink" Target="http://www.inchem.org/pages/sids.html" TargetMode="External"/><Relationship Id="rId7" Type="http://schemas.openxmlformats.org/officeDocument/2006/relationships/hyperlink" Target="https://outlook.office.com/owa/redir.aspx?REF=SPn0herl84YHxqGgEufysrE9xT3N1yyqrswB_4ekHlpZJdieHhPUCAFodHRwOi8vd3d3LmluY2hlbS5vcmcvcGFnZXMvaGFybXByb2ouaHRtbA..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lpi.com/msds/ref/flammableaerosol.html0" TargetMode="External"/><Relationship Id="rId4" Type="http://schemas.openxmlformats.org/officeDocument/2006/relationships/hyperlink" Target="https://outlook.office.com/owa/redir.aspx?REF=KaIw3BEv8GJHopmOKBB0T2PVQAKB0Kn5Nq2vzkC8FDxA_teeHhPUCAFodHRwOi8vd3d3Lmlsby5vcmcvZHluL29zaHRoZXMyL2VuL2Y_cD1PU0hUSEVTMjoxOjA6Ok5POjo6" TargetMode="External"/><Relationship Id="rId5" Type="http://schemas.openxmlformats.org/officeDocument/2006/relationships/hyperlink" Target="http://www.ilo.org/legacy/english/protection/safework/cis/products/safetytm/glossary.htm" TargetMode="External"/><Relationship Id="rId6" Type="http://schemas.openxmlformats.org/officeDocument/2006/relationships/hyperlink" Target="http://www.inchem.org/pages/sids.html" TargetMode="External"/><Relationship Id="rId7" Type="http://schemas.openxmlformats.org/officeDocument/2006/relationships/hyperlink" Target="https://outlook.office.com/owa/redir.aspx?REF=SPn0herl84YHxqGgEufysrE9xT3N1yyqrswB_4ekHlpZJdieHhPUCAFodHRwOi8vd3d3LmluY2hlbS5vcmcvcGFnZXMvaGFybXByb2ouaHRtbA..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Modeling Terminology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i="1" dirty="0" smtClean="0"/>
              <a:t>for</a:t>
            </a:r>
            <a:r>
              <a:rPr lang="en-US" dirty="0" smtClean="0"/>
              <a:t> Chemical Safety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Leah McEwen</a:t>
            </a:r>
          </a:p>
          <a:p>
            <a:r>
              <a:rPr lang="en-US" dirty="0" err="1" smtClean="0"/>
              <a:t>VoCamp</a:t>
            </a:r>
            <a:r>
              <a:rPr lang="en-US" dirty="0" smtClean="0"/>
              <a:t>, University of Maryland</a:t>
            </a:r>
          </a:p>
          <a:p>
            <a:r>
              <a:rPr lang="en-US" dirty="0" smtClean="0"/>
              <a:t>2016.11.29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72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Chemical Safety Queries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</a:t>
            </a:r>
            <a:r>
              <a:rPr lang="en-US" dirty="0" smtClean="0"/>
              <a:t>substances </a:t>
            </a:r>
            <a:r>
              <a:rPr lang="en-US" dirty="0"/>
              <a:t>meet a given set of criteria for hazard properties?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is the consequence of exposing one particular substance to another under a particular condition?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conditions and tasks are associated with hazardous events for a given set of substances?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are the exposure routes of substances used or generated and what controls protect these routes?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mitigation strategies could be used to ameliorate the effect of exposure to a particular hazard?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6181726"/>
            <a:ext cx="4611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*based on ACS CCS Safety Advisory Panel,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99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RiskML</a:t>
            </a:r>
            <a:r>
              <a:rPr lang="en-US" dirty="0" smtClean="0"/>
              <a:t> Risk Assessment Model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2209" y="1825625"/>
            <a:ext cx="7127582" cy="43513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368747" y="6069788"/>
            <a:ext cx="1730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Siena et al.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8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Hazardous Situation ODP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8450" y="1861344"/>
            <a:ext cx="9055100" cy="4279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09467" y="6069788"/>
            <a:ext cx="3623733" cy="381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Lawrynowicz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/>
              <a:t>Lawniczak</a:t>
            </a:r>
            <a:r>
              <a:rPr lang="en-US" dirty="0"/>
              <a:t>. </a:t>
            </a:r>
            <a:r>
              <a:rPr lang="en-US" dirty="0" smtClean="0"/>
              <a:t>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66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Modified Hazardous Situation ODP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1900" y="1931194"/>
            <a:ext cx="7188200" cy="4140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71280" y="6076097"/>
            <a:ext cx="2882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Cheatham et al. </a:t>
            </a:r>
            <a:r>
              <a:rPr lang="en-US" i="1" dirty="0" smtClean="0"/>
              <a:t>unpublished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0563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0"/>
            <a:ext cx="9351313" cy="68580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91068" y="365125"/>
            <a:ext cx="3031066" cy="1463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Modelling</a:t>
            </a:r>
            <a:br>
              <a:rPr lang="en-US" dirty="0" smtClean="0"/>
            </a:br>
            <a:r>
              <a:rPr lang="en-US" dirty="0" smtClean="0"/>
              <a:t>Mixtures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608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068" y="365125"/>
            <a:ext cx="3031066" cy="1463675"/>
          </a:xfrm>
        </p:spPr>
        <p:txBody>
          <a:bodyPr/>
          <a:lstStyle/>
          <a:p>
            <a:r>
              <a:rPr lang="en-US" smtClean="0"/>
              <a:t>Putting it all together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74" y="365125"/>
            <a:ext cx="8429626" cy="6322220"/>
          </a:xfrm>
        </p:spPr>
      </p:pic>
      <p:sp>
        <p:nvSpPr>
          <p:cNvPr id="6" name="TextBox 5"/>
          <p:cNvSpPr txBox="1"/>
          <p:nvPr/>
        </p:nvSpPr>
        <p:spPr>
          <a:xfrm>
            <a:off x="651934" y="2187407"/>
            <a:ext cx="27093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“</a:t>
            </a:r>
            <a:r>
              <a:rPr lang="en-US" sz="2400" dirty="0"/>
              <a:t>Ecosystem” of actors (substances), tasks (procedures), and </a:t>
            </a:r>
            <a:r>
              <a:rPr lang="en-US" sz="2400" dirty="0" smtClean="0"/>
              <a:t>conditions</a:t>
            </a:r>
          </a:p>
          <a:p>
            <a:endParaRPr lang="en-US" sz="2400" dirty="0" smtClean="0"/>
          </a:p>
          <a:p>
            <a:r>
              <a:rPr lang="en-US" sz="2400" dirty="0" smtClean="0"/>
              <a:t>We </a:t>
            </a:r>
            <a:r>
              <a:rPr lang="en-US" sz="2400" dirty="0"/>
              <a:t>want to query how these relate together in a given </a:t>
            </a:r>
            <a:r>
              <a:rPr lang="en-US" sz="2400" dirty="0" smtClean="0"/>
              <a:t>scenario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8396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74952"/>
            <a:ext cx="4580467" cy="1325563"/>
          </a:xfrm>
        </p:spPr>
        <p:txBody>
          <a:bodyPr/>
          <a:lstStyle/>
          <a:p>
            <a:r>
              <a:rPr lang="en-US" dirty="0" smtClean="0"/>
              <a:t>Key Issues to Consider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19867"/>
            <a:ext cx="10515600" cy="4368799"/>
          </a:xfrm>
        </p:spPr>
        <p:txBody>
          <a:bodyPr>
            <a:normAutofit/>
          </a:bodyPr>
          <a:lstStyle/>
          <a:p>
            <a:r>
              <a:rPr lang="en-US" dirty="0" smtClean="0"/>
              <a:t>Importance of process</a:t>
            </a:r>
          </a:p>
          <a:p>
            <a:pPr lvl="1"/>
            <a:r>
              <a:rPr lang="en-US" dirty="0" smtClean="0"/>
              <a:t>Ordered, with checkpoints</a:t>
            </a:r>
          </a:p>
          <a:p>
            <a:pPr lvl="1"/>
            <a:r>
              <a:rPr lang="en-US" dirty="0" smtClean="0"/>
              <a:t>Planned </a:t>
            </a:r>
          </a:p>
          <a:p>
            <a:pPr lvl="1"/>
            <a:r>
              <a:rPr lang="en-US" dirty="0" smtClean="0"/>
              <a:t>Risk of unplanned</a:t>
            </a:r>
          </a:p>
          <a:p>
            <a:r>
              <a:rPr lang="en-US" dirty="0" smtClean="0"/>
              <a:t>Critical changes in conditions</a:t>
            </a:r>
          </a:p>
          <a:p>
            <a:pPr lvl="1"/>
            <a:r>
              <a:rPr lang="en-US" dirty="0" smtClean="0"/>
              <a:t>some physical, </a:t>
            </a:r>
            <a:r>
              <a:rPr lang="en-US" dirty="0"/>
              <a:t>managed by </a:t>
            </a:r>
            <a:r>
              <a:rPr lang="en-US" dirty="0" smtClean="0"/>
              <a:t>physical controls (e.g., equipment)</a:t>
            </a:r>
          </a:p>
          <a:p>
            <a:pPr lvl="1"/>
            <a:r>
              <a:rPr lang="en-US" dirty="0" smtClean="0"/>
              <a:t>some chemical, managed by chemical controls (i.e., other chemicals)</a:t>
            </a:r>
          </a:p>
          <a:p>
            <a:pPr>
              <a:buSzPts val="2800"/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Concept of mixtures</a:t>
            </a:r>
          </a:p>
          <a:p>
            <a:pPr lvl="1">
              <a:buSzPts val="2800"/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Attribute relationships are not necessarily consistent</a:t>
            </a:r>
          </a:p>
          <a:p>
            <a:pPr lvl="1">
              <a:buSzPts val="2800"/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Mixture is a change of condition for the components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467" y="0"/>
            <a:ext cx="5706533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26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Modeling risk assessment process for chemical procedures in research laboratories</a:t>
            </a:r>
          </a:p>
          <a:p>
            <a:r>
              <a:rPr lang="en-US" dirty="0" smtClean="0"/>
              <a:t>Terminology and relationships associating process conditions with hazards and exposure controls with consequences</a:t>
            </a:r>
          </a:p>
          <a:p>
            <a:r>
              <a:rPr lang="en-US" dirty="0" smtClean="0"/>
              <a:t>First time focusing on change in conditions, upstream of hazardous events </a:t>
            </a:r>
          </a:p>
          <a:p>
            <a:r>
              <a:rPr lang="en-US" dirty="0" smtClean="0"/>
              <a:t>First time distinctively articulating hazard attributes, exposure risk, mitigation controls, and emergency response</a:t>
            </a:r>
          </a:p>
          <a:p>
            <a:r>
              <a:rPr lang="en-US" dirty="0" smtClean="0"/>
              <a:t>Building on exposure mitigation work started by Michelle Cheatham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402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Support core questions in the risk assessment decision process</a:t>
            </a:r>
          </a:p>
          <a:p>
            <a:pPr lvl="1"/>
            <a:r>
              <a:rPr lang="en-US" dirty="0" smtClean="0"/>
              <a:t>Conceptual </a:t>
            </a:r>
            <a:r>
              <a:rPr lang="en-US" dirty="0"/>
              <a:t>analysis of research laboratory procedures </a:t>
            </a:r>
          </a:p>
          <a:p>
            <a:pPr lvl="1"/>
            <a:r>
              <a:rPr lang="en-US" dirty="0" smtClean="0"/>
              <a:t>Identification of prevention and mitigation controls for multiple hazard types</a:t>
            </a:r>
          </a:p>
          <a:p>
            <a:pPr lvl="1"/>
            <a:r>
              <a:rPr lang="en-US" dirty="0" smtClean="0"/>
              <a:t>Incident analysis including threats, consequences, and loss of control</a:t>
            </a:r>
          </a:p>
          <a:p>
            <a:r>
              <a:rPr lang="en-US" dirty="0" smtClean="0"/>
              <a:t>Annotate collections of chemical incident data and other text-based information relevant to chemical health and safety</a:t>
            </a:r>
          </a:p>
        </p:txBody>
      </p:sp>
    </p:spTree>
    <p:extLst>
      <p:ext uri="{BB962C8B-B14F-4D97-AF65-F5344CB8AC3E}">
        <p14:creationId xmlns:p14="http://schemas.microsoft.com/office/powerpoint/2010/main" val="1551442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</a:t>
            </a:r>
            <a:r>
              <a:rPr lang="en-US" dirty="0" smtClean="0"/>
              <a:t>for Chemical Lab Risk Assessment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0733" cy="4351338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specific chemical and physical hazards are associated with a lab process?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means (including elimination and substitution) are available to reduce or eliminate the hazard(s)?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this process require the use of engineering controls such as a fume hood, shields, etc.?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PPE is appropriate?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appropriate clean up and disposal protocols are required?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are possible emergencies and procedures to plan for them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6181726"/>
            <a:ext cx="3653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ACS CCS Safety Advisory Panel,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698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6"/>
            <a:ext cx="11353800" cy="461352"/>
          </a:xfrm>
        </p:spPr>
        <p:txBody>
          <a:bodyPr/>
          <a:lstStyle/>
          <a:p>
            <a:pPr algn="ctr"/>
            <a:r>
              <a:rPr lang="en-US" dirty="0" smtClean="0"/>
              <a:t>Stakeholders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099" y="963977"/>
            <a:ext cx="11551228" cy="5769332"/>
          </a:xfrm>
        </p:spPr>
        <p:txBody>
          <a:bodyPr/>
          <a:lstStyle/>
          <a:p>
            <a:r>
              <a:rPr lang="en-US" dirty="0" smtClean="0"/>
              <a:t>Bench chemists performing procedures</a:t>
            </a:r>
          </a:p>
          <a:p>
            <a:pPr lvl="1"/>
            <a:r>
              <a:rPr lang="en-US" dirty="0" smtClean="0"/>
              <a:t>Direct users of hazardous chemicals</a:t>
            </a:r>
          </a:p>
          <a:p>
            <a:pPr lvl="1"/>
            <a:r>
              <a:rPr lang="en-US" dirty="0" smtClean="0"/>
              <a:t>Neighbors of hazardous processes</a:t>
            </a:r>
          </a:p>
          <a:p>
            <a:r>
              <a:rPr lang="en-US" dirty="0" smtClean="0"/>
              <a:t>Lab supervisors with direct legal responsibility </a:t>
            </a:r>
          </a:p>
          <a:p>
            <a:pPr lvl="1"/>
            <a:r>
              <a:rPr lang="en-US" dirty="0" smtClean="0"/>
              <a:t>Lab group leaders</a:t>
            </a:r>
          </a:p>
          <a:p>
            <a:pPr lvl="1"/>
            <a:r>
              <a:rPr lang="en-US" dirty="0" smtClean="0"/>
              <a:t>Core facility managers</a:t>
            </a:r>
          </a:p>
          <a:p>
            <a:r>
              <a:rPr lang="en-US" dirty="0" smtClean="0"/>
              <a:t>Institutional and public bodies that support laboratory science</a:t>
            </a:r>
          </a:p>
          <a:p>
            <a:pPr lvl="1"/>
            <a:r>
              <a:rPr lang="en-US" dirty="0" smtClean="0"/>
              <a:t>Facility designers and operators</a:t>
            </a:r>
          </a:p>
          <a:p>
            <a:pPr lvl="1"/>
            <a:r>
              <a:rPr lang="en-US" dirty="0" smtClean="0"/>
              <a:t>Safety service providers, including emergency planning and response and waste disposal staff, usually associated with EHS departments and regulators</a:t>
            </a:r>
          </a:p>
          <a:p>
            <a:pPr lvl="1"/>
            <a:r>
              <a:rPr lang="en-US" dirty="0" smtClean="0"/>
              <a:t>OSP Liaisons with community and granting agency</a:t>
            </a:r>
          </a:p>
          <a:p>
            <a:r>
              <a:rPr lang="en-US" dirty="0" smtClean="0"/>
              <a:t>The larger scientific community</a:t>
            </a:r>
          </a:p>
          <a:p>
            <a:pPr lvl="1"/>
            <a:r>
              <a:rPr lang="en-US" dirty="0" smtClean="0"/>
              <a:t>Use of Lessons Learned</a:t>
            </a:r>
          </a:p>
          <a:p>
            <a:pPr lvl="1"/>
            <a:r>
              <a:rPr lang="en-US" dirty="0" smtClean="0"/>
              <a:t>Public confidence to support funding of lab sciences</a:t>
            </a:r>
          </a:p>
        </p:txBody>
      </p:sp>
    </p:spTree>
    <p:extLst>
      <p:ext uri="{BB962C8B-B14F-4D97-AF65-F5344CB8AC3E}">
        <p14:creationId xmlns:p14="http://schemas.microsoft.com/office/powerpoint/2010/main" val="54982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</a:t>
            </a:r>
            <a:r>
              <a:rPr lang="en-US" dirty="0" smtClean="0"/>
              <a:t>for Chemical Lab Risk Assessment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0733" cy="4351338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specific chemical and physical hazards are associated with a lab process?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means (including elimination and substitution) are available to reduce or eliminate the hazard(s)?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this process require the use of engineering controls such as a fume hood, shields, etc.?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PPE is appropriate?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appropriate clean up and disposal protocols are required?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are possible emergencies and procedures to plan for them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858933" y="1825624"/>
            <a:ext cx="5494867" cy="4725433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is the consequence of exposing one particular chemical to another under a particular condition?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chemicals meet a given set of criteria for hazard properties?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are the exposure routes of chemicals used or generated and what controls protect these routes?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are the susceptibilities of different protection materials when exposed to chemicals used or generated?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indicators suggest reduced likelihood of a particular hazard?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mitigation strategies could be used to ameliorate the effect of exposure to a particular hazard?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6181726"/>
            <a:ext cx="3653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ACS CCS Safety Advisory Panel,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841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Process </a:t>
            </a:r>
            <a:r>
              <a:rPr lang="en-US" dirty="0"/>
              <a:t>F</a:t>
            </a:r>
            <a:r>
              <a:rPr lang="en-US" dirty="0" smtClean="0"/>
              <a:t>or </a:t>
            </a:r>
            <a:r>
              <a:rPr lang="en-US" dirty="0"/>
              <a:t>S</a:t>
            </a:r>
            <a:r>
              <a:rPr lang="en-US" dirty="0" smtClean="0"/>
              <a:t>afety </a:t>
            </a:r>
            <a:r>
              <a:rPr lang="en-US" dirty="0"/>
              <a:t>A</a:t>
            </a:r>
            <a:r>
              <a:rPr lang="en-US" dirty="0" smtClean="0"/>
              <a:t>ssessment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RAMP</a:t>
            </a:r>
            <a:r>
              <a:rPr lang="en-US" dirty="0" smtClean="0"/>
              <a:t>: goal is to identify what and how to implement safety controls for a particular chemical scenario; four step process / two preliminary and two follow along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R</a:t>
            </a:r>
            <a:r>
              <a:rPr lang="en-US" dirty="0" smtClean="0"/>
              <a:t>ecognizing Hazards – chemical disposition, process (and players)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A</a:t>
            </a:r>
            <a:r>
              <a:rPr lang="en-US" dirty="0" smtClean="0"/>
              <a:t>ssessing Risk – connecting factors (dispositions + process + conditions)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M</a:t>
            </a:r>
            <a:r>
              <a:rPr lang="en-US" dirty="0" smtClean="0"/>
              <a:t>anaging Controls – intentional, equipment, procedures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P</a:t>
            </a:r>
            <a:r>
              <a:rPr lang="en-US" dirty="0" smtClean="0"/>
              <a:t>reparing for Emergency – equipment, procedures, personnel</a:t>
            </a:r>
          </a:p>
        </p:txBody>
      </p:sp>
    </p:spTree>
    <p:extLst>
      <p:ext uri="{BB962C8B-B14F-4D97-AF65-F5344CB8AC3E}">
        <p14:creationId xmlns:p14="http://schemas.microsoft.com/office/powerpoint/2010/main" val="1375669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a Reference 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RAMP assessment process applies to several levels:</a:t>
            </a:r>
          </a:p>
          <a:p>
            <a:pPr lvl="1"/>
            <a:r>
              <a:rPr lang="en-US" dirty="0" smtClean="0"/>
              <a:t>Chemical reaction </a:t>
            </a:r>
          </a:p>
          <a:p>
            <a:pPr lvl="1"/>
            <a:r>
              <a:rPr lang="en-US" b="1" dirty="0" smtClean="0"/>
              <a:t>Experimental procedure</a:t>
            </a:r>
          </a:p>
          <a:p>
            <a:pPr lvl="1"/>
            <a:r>
              <a:rPr lang="en-US" dirty="0" smtClean="0"/>
              <a:t>Laboratory environment</a:t>
            </a:r>
          </a:p>
          <a:p>
            <a:pPr lvl="1"/>
            <a:r>
              <a:rPr lang="en-US" dirty="0" smtClean="0"/>
              <a:t>Community infrastructure </a:t>
            </a:r>
          </a:p>
          <a:p>
            <a:r>
              <a:rPr lang="en-US" dirty="0" smtClean="0"/>
              <a:t>This exercise will focus on the experimental procedure scenario</a:t>
            </a:r>
          </a:p>
          <a:p>
            <a:r>
              <a:rPr lang="en-US" dirty="0" smtClean="0"/>
              <a:t>The model could well serve other levels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09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dirty="0" smtClean="0"/>
              <a:t>Relationships of Experimental Goals and Risks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Many models in chemical lab safety work that relate concepts 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Goal is successful experiment and minimization of </a:t>
            </a:r>
            <a:r>
              <a:rPr lang="en-US" b="1" dirty="0" smtClean="0"/>
              <a:t>exposure</a:t>
            </a:r>
          </a:p>
          <a:p>
            <a:r>
              <a:rPr lang="en-US" dirty="0" smtClean="0"/>
              <a:t>Exposure happens with loss of control leading to an adverse outcome </a:t>
            </a:r>
          </a:p>
          <a:p>
            <a:r>
              <a:rPr lang="en-US" dirty="0" smtClean="0"/>
              <a:t>Exposure potential = inherent hazard X local risk (likelihood) </a:t>
            </a:r>
          </a:p>
          <a:p>
            <a:r>
              <a:rPr lang="en-US" dirty="0" smtClean="0"/>
              <a:t>Minimize exposure by mitigating threats and consequences </a:t>
            </a:r>
          </a:p>
          <a:p>
            <a:r>
              <a:rPr lang="en-US" dirty="0" smtClean="0"/>
              <a:t>Mitigate threats by monitoring and controlling conditions </a:t>
            </a:r>
          </a:p>
        </p:txBody>
      </p:sp>
    </p:spTree>
    <p:extLst>
      <p:ext uri="{BB962C8B-B14F-4D97-AF65-F5344CB8AC3E}">
        <p14:creationId xmlns:p14="http://schemas.microsoft.com/office/powerpoint/2010/main" val="1684947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Experiments to Safety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[much discussion relevant to safety planning could be said about planning for successful experiments]</a:t>
            </a:r>
          </a:p>
          <a:p>
            <a:r>
              <a:rPr lang="en-US" dirty="0" smtClean="0"/>
              <a:t>[where does the language cross over to safety considerations]</a:t>
            </a:r>
          </a:p>
          <a:p>
            <a:r>
              <a:rPr lang="en-US" dirty="0" smtClean="0"/>
              <a:t>[prevention and mitigation of adverse outcome = loss of control + consequences, derived from threats + hazard]</a:t>
            </a:r>
          </a:p>
          <a:p>
            <a:r>
              <a:rPr lang="en-US" dirty="0" smtClean="0"/>
              <a:t>[corollary description of chemical experiment/process]</a:t>
            </a:r>
          </a:p>
        </p:txBody>
      </p:sp>
    </p:spTree>
    <p:extLst>
      <p:ext uri="{BB962C8B-B14F-4D97-AF65-F5344CB8AC3E}">
        <p14:creationId xmlns:p14="http://schemas.microsoft.com/office/powerpoint/2010/main" val="866203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Proactive Safety Planning for Controls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2573" y="1825625"/>
            <a:ext cx="84068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49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Procedure Analysis for Threats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6591" y="1825625"/>
            <a:ext cx="981881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830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[Data from Incident </a:t>
            </a:r>
            <a:r>
              <a:rPr lang="en-US" dirty="0"/>
              <a:t>S</a:t>
            </a:r>
            <a:r>
              <a:rPr lang="en-US" dirty="0" smtClean="0"/>
              <a:t>trings]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primary data set </a:t>
            </a:r>
            <a:r>
              <a:rPr lang="en-US" dirty="0" smtClean="0"/>
              <a:t>includes </a:t>
            </a:r>
            <a:r>
              <a:rPr lang="en-US" dirty="0"/>
              <a:t>incident strings described in </a:t>
            </a:r>
            <a:r>
              <a:rPr lang="en-US" dirty="0" err="1"/>
              <a:t>Brethericks</a:t>
            </a:r>
            <a:r>
              <a:rPr lang="en-US" dirty="0"/>
              <a:t>, reproduced in PubChem (courtesy of HSDB), </a:t>
            </a:r>
            <a:r>
              <a:rPr lang="en-US" dirty="0" smtClean="0"/>
              <a:t>and Pistoia </a:t>
            </a:r>
            <a:r>
              <a:rPr lang="en-US" dirty="0"/>
              <a:t>CSL data]</a:t>
            </a:r>
          </a:p>
          <a:p>
            <a:r>
              <a:rPr lang="en-US" dirty="0"/>
              <a:t>[describes </a:t>
            </a:r>
            <a:r>
              <a:rPr lang="en-US" dirty="0" smtClean="0"/>
              <a:t>some similar </a:t>
            </a:r>
            <a:r>
              <a:rPr lang="en-US" dirty="0"/>
              <a:t>process factors that govern experiments, so should be able to use connections modeled from incidents to identify potential problem patterns in planned experimental procedures]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904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[Data Analysis Ongoing]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 err="1" smtClean="0"/>
              <a:t>UCal</a:t>
            </a:r>
            <a:r>
              <a:rPr lang="en-US" dirty="0" smtClean="0"/>
              <a:t> pilot]</a:t>
            </a:r>
          </a:p>
          <a:p>
            <a:r>
              <a:rPr lang="en-US" dirty="0" smtClean="0"/>
              <a:t>[PubChem </a:t>
            </a:r>
            <a:r>
              <a:rPr lang="en-US" dirty="0" err="1" smtClean="0"/>
              <a:t>tritograms</a:t>
            </a:r>
            <a:r>
              <a:rPr lang="en-US" dirty="0" smtClean="0"/>
              <a:t>]</a:t>
            </a:r>
          </a:p>
          <a:p>
            <a:r>
              <a:rPr lang="en-US" dirty="0" smtClean="0"/>
              <a:t>[Ahmed mining?]</a:t>
            </a:r>
          </a:p>
        </p:txBody>
      </p:sp>
    </p:spTree>
    <p:extLst>
      <p:ext uri="{BB962C8B-B14F-4D97-AF65-F5344CB8AC3E}">
        <p14:creationId xmlns:p14="http://schemas.microsoft.com/office/powerpoint/2010/main" val="1981606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Safety Vocabularies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(M)SDS </a:t>
            </a:r>
            <a:r>
              <a:rPr lang="en-US" dirty="0" err="1"/>
              <a:t>Hyperglossary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www.ilpi.com/msds/ref/flammableaerosol.html0</a:t>
            </a:r>
            <a:endParaRPr lang="en-US" dirty="0" smtClean="0"/>
          </a:p>
          <a:p>
            <a:r>
              <a:rPr lang="en-US" dirty="0" smtClean="0"/>
              <a:t>ILO </a:t>
            </a:r>
            <a:r>
              <a:rPr lang="en-US" dirty="0"/>
              <a:t>Occupational Safety and Health </a:t>
            </a:r>
            <a:r>
              <a:rPr lang="en-US" dirty="0" smtClean="0"/>
              <a:t>terminology</a:t>
            </a:r>
            <a:br>
              <a:rPr lang="en-US" dirty="0" smtClean="0"/>
            </a:br>
            <a:r>
              <a:rPr lang="en-US" dirty="0">
                <a:hlinkClick r:id="rId4"/>
              </a:rPr>
              <a:t>http://www.ilo.org/dyn/oshthes2/en/f?p=OSHTHES2:1:0::NO:::</a:t>
            </a:r>
            <a:endParaRPr lang="en-US" dirty="0" smtClean="0"/>
          </a:p>
          <a:p>
            <a:r>
              <a:rPr lang="en-US" dirty="0" smtClean="0"/>
              <a:t>ICPS </a:t>
            </a:r>
            <a:r>
              <a:rPr lang="en-US" dirty="0"/>
              <a:t>Glossary from </a:t>
            </a:r>
            <a:r>
              <a:rPr lang="en-US" dirty="0" smtClean="0"/>
              <a:t>UN/ILO/WHO</a:t>
            </a:r>
            <a:br>
              <a:rPr lang="en-US" dirty="0" smtClean="0"/>
            </a:br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www.ilo.org/legacy/english/protection/safework/cis/products/safetytm/glossary.htm</a:t>
            </a:r>
            <a:endParaRPr lang="en-US" dirty="0" smtClean="0"/>
          </a:p>
          <a:p>
            <a:r>
              <a:rPr lang="en-US" dirty="0"/>
              <a:t>OECD SIDS for high production volume </a:t>
            </a:r>
            <a:r>
              <a:rPr lang="en-US" dirty="0" smtClean="0"/>
              <a:t>chemicals</a:t>
            </a:r>
            <a:br>
              <a:rPr lang="en-US" dirty="0" smtClean="0"/>
            </a:br>
            <a:r>
              <a:rPr lang="en-US" dirty="0">
                <a:hlinkClick r:id="rId6"/>
              </a:rPr>
              <a:t>http://</a:t>
            </a:r>
            <a:r>
              <a:rPr lang="en-US" dirty="0" smtClean="0">
                <a:hlinkClick r:id="rId6"/>
              </a:rPr>
              <a:t>www.inchem.org/pages/sids.html</a:t>
            </a:r>
            <a:endParaRPr lang="en-US" dirty="0" smtClean="0"/>
          </a:p>
          <a:p>
            <a:r>
              <a:rPr lang="en-US" dirty="0" smtClean="0"/>
              <a:t>WHO</a:t>
            </a:r>
            <a:br>
              <a:rPr lang="en-US" dirty="0" smtClean="0"/>
            </a:br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www.inchem.org/pages/harmproj.html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4095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28600"/>
            <a:ext cx="9067800" cy="990600"/>
          </a:xfrm>
        </p:spPr>
        <p:txBody>
          <a:bodyPr/>
          <a:lstStyle/>
          <a:p>
            <a:r>
              <a:rPr lang="en-US" sz="3600" b="1" dirty="0">
                <a:solidFill>
                  <a:schemeClr val="accent2"/>
                </a:solidFill>
                <a:ea typeface="Arial"/>
                <a:cs typeface="Arial"/>
              </a:rPr>
              <a:t>The Evolution of </a:t>
            </a:r>
            <a:br>
              <a:rPr lang="en-US" sz="3600" b="1" dirty="0">
                <a:solidFill>
                  <a:schemeClr val="accent2"/>
                </a:solidFill>
                <a:ea typeface="Arial"/>
                <a:cs typeface="Arial"/>
              </a:rPr>
            </a:br>
            <a:r>
              <a:rPr lang="en-US" sz="3600" b="1" dirty="0">
                <a:solidFill>
                  <a:schemeClr val="accent2"/>
                </a:solidFill>
                <a:ea typeface="Arial"/>
                <a:cs typeface="Arial"/>
              </a:rPr>
              <a:t>Chemical Safety Information</a:t>
            </a:r>
            <a:endParaRPr lang="en-US" sz="3600" b="1" dirty="0">
              <a:solidFill>
                <a:schemeClr val="accent2"/>
              </a:solidFill>
              <a:ea typeface="Arial"/>
              <a:cs typeface="Arial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524000" y="1522412"/>
            <a:ext cx="9144000" cy="1588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654" y="1905000"/>
            <a:ext cx="6146947" cy="3810000"/>
          </a:xfrm>
          <a:prstGeom prst="rect">
            <a:avLst/>
          </a:prstGeom>
        </p:spPr>
      </p:pic>
      <p:sp>
        <p:nvSpPr>
          <p:cNvPr id="7" name="Up Arrow 6"/>
          <p:cNvSpPr/>
          <p:nvPr/>
        </p:nvSpPr>
        <p:spPr>
          <a:xfrm>
            <a:off x="7772400" y="2133600"/>
            <a:ext cx="2895600" cy="3200400"/>
          </a:xfrm>
          <a:prstGeom prst="up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latin typeface="Arial"/>
              </a:rPr>
              <a:t>Increasingly user-specific and well-defined; also increasing voluminous</a:t>
            </a:r>
            <a:endParaRPr lang="en-US" dirty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52601" y="449580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1970's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752601" y="3897868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1980's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52601" y="335280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2000's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52601" y="274320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1990's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57136" y="5890736"/>
            <a:ext cx="96315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GHS might serve as a periodic table style ontology by organizing recognized chemical hazards into coherent groups, but needs to be connected to the existing chemical safety corpus to realize this </a:t>
            </a:r>
            <a:r>
              <a:rPr lang="en-US" dirty="0" err="1" smtClean="0"/>
              <a:t>oppotunity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69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Hazardous Situation ODP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8450" y="1861344"/>
            <a:ext cx="9055100" cy="4279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09467" y="6069788"/>
            <a:ext cx="3623733" cy="381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Lawrynowicz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/>
              <a:t>Lawniczak</a:t>
            </a:r>
            <a:r>
              <a:rPr lang="en-US" dirty="0"/>
              <a:t>. </a:t>
            </a:r>
            <a:r>
              <a:rPr lang="en-US" dirty="0" smtClean="0"/>
              <a:t>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160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Modified Hazardous Situation ODP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1900" y="1931194"/>
            <a:ext cx="7188200" cy="4140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71280" y="6076097"/>
            <a:ext cx="2882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Cheatham et al. </a:t>
            </a:r>
            <a:r>
              <a:rPr lang="en-US" i="1" dirty="0" smtClean="0"/>
              <a:t>unpublished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37951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RiskML</a:t>
            </a:r>
            <a:r>
              <a:rPr lang="en-US" dirty="0" smtClean="0"/>
              <a:t> Risk Assessment Model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2209" y="1825625"/>
            <a:ext cx="7127582" cy="43513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368747" y="6069788"/>
            <a:ext cx="1730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Siena et al.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17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068" y="365125"/>
            <a:ext cx="3031066" cy="1463675"/>
          </a:xfrm>
        </p:spPr>
        <p:txBody>
          <a:bodyPr/>
          <a:lstStyle/>
          <a:p>
            <a:r>
              <a:rPr lang="en-US" smtClean="0"/>
              <a:t>Putting it all together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74" y="365125"/>
            <a:ext cx="8429626" cy="6322220"/>
          </a:xfrm>
        </p:spPr>
      </p:pic>
      <p:sp>
        <p:nvSpPr>
          <p:cNvPr id="6" name="TextBox 5"/>
          <p:cNvSpPr txBox="1"/>
          <p:nvPr/>
        </p:nvSpPr>
        <p:spPr>
          <a:xfrm>
            <a:off x="651934" y="2187407"/>
            <a:ext cx="27093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 Are there experimental procedure ontologies that might cover roles of conditions / variables </a:t>
            </a:r>
            <a:r>
              <a:rPr lang="en-US" sz="2400" dirty="0" smtClean="0"/>
              <a:t>and factoring in ecosystem?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63878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0"/>
            <a:ext cx="9351313" cy="68580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91068" y="365125"/>
            <a:ext cx="3031066" cy="1463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Modelling</a:t>
            </a:r>
            <a:br>
              <a:rPr lang="en-US" dirty="0" smtClean="0"/>
            </a:br>
            <a:r>
              <a:rPr lang="en-US" dirty="0" smtClean="0"/>
              <a:t>Mixtures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465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Importance of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[ordered actions, separated by ’check’ points – did medium reach new conditions adequately as desired?]</a:t>
            </a:r>
          </a:p>
          <a:p>
            <a:r>
              <a:rPr lang="en-US" dirty="0" smtClean="0"/>
              <a:t>[co-temporal conditions, process controls changes in conditions]</a:t>
            </a:r>
          </a:p>
          <a:p>
            <a:r>
              <a:rPr lang="en-US" dirty="0" smtClean="0"/>
              <a:t>[planned process, potential for ‘runaway’ process]</a:t>
            </a:r>
          </a:p>
        </p:txBody>
      </p:sp>
    </p:spTree>
    <p:extLst>
      <p:ext uri="{BB962C8B-B14F-4D97-AF65-F5344CB8AC3E}">
        <p14:creationId xmlns:p14="http://schemas.microsoft.com/office/powerpoint/2010/main" val="1954347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Conditions Critical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[key to identify change of condition for both intentional and potential runaway processes – time, nature, cause, participants]</a:t>
            </a:r>
          </a:p>
          <a:p>
            <a:r>
              <a:rPr lang="en-US" dirty="0" smtClean="0"/>
              <a:t>[some conditions physical (temp, pressure, scale), some chemical (stoichiometry, humidity, inert atmosphere)</a:t>
            </a:r>
          </a:p>
          <a:p>
            <a:r>
              <a:rPr lang="en-US" dirty="0" smtClean="0"/>
              <a:t>[physical conditions managed by equipment, apparatus]</a:t>
            </a:r>
          </a:p>
          <a:p>
            <a:r>
              <a:rPr lang="en-US" dirty="0" smtClean="0"/>
              <a:t>[chemical conditions managed by other chemicals]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884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of Mixtures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[1 | 2 NOT equal 3, or 2, or 1]</a:t>
            </a:r>
          </a:p>
          <a:p>
            <a:r>
              <a:rPr lang="en-US" dirty="0" smtClean="0"/>
              <a:t>[mixing chemicals changes local chemical environment of each, change of condition, hard to predict, some taxonomy efforts]</a:t>
            </a:r>
          </a:p>
          <a:p>
            <a:r>
              <a:rPr lang="en-US" dirty="0" smtClean="0"/>
              <a:t>[air components, including water, overlooked components; also residues]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052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 – goals after </a:t>
            </a:r>
            <a:r>
              <a:rPr lang="en-US" dirty="0" err="1" smtClean="0"/>
              <a:t>VoCamp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Mining dictionary for analyzing procedures and incident reports</a:t>
            </a:r>
          </a:p>
          <a:p>
            <a:r>
              <a:rPr lang="en-US" dirty="0" smtClean="0"/>
              <a:t>Testing for model, informatics and safety domain</a:t>
            </a:r>
          </a:p>
          <a:p>
            <a:r>
              <a:rPr lang="en-US" dirty="0" smtClean="0"/>
              <a:t>Domain experts reviewing and contributing concepts</a:t>
            </a:r>
          </a:p>
          <a:p>
            <a:r>
              <a:rPr lang="en-US" dirty="0"/>
              <a:t>Incorporating more formal terms (reference official sources)</a:t>
            </a:r>
          </a:p>
          <a:p>
            <a:r>
              <a:rPr lang="en-US" dirty="0" smtClean="0"/>
              <a:t>Design workflows that incorporate the terminology into RAMP processes and education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26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7701"/>
            <a:ext cx="10515600" cy="376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42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</p:spPr>
        <p:txBody>
          <a:bodyPr/>
          <a:lstStyle/>
          <a:p>
            <a:pPr algn="ctr"/>
            <a:r>
              <a:rPr lang="en-US" dirty="0" smtClean="0"/>
              <a:t>Model Mitigation Controls from </a:t>
            </a:r>
            <a:br>
              <a:rPr lang="en-US" dirty="0" smtClean="0"/>
            </a:br>
            <a:r>
              <a:rPr lang="en-US" dirty="0" smtClean="0"/>
              <a:t>Reported Incidents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92573" y="1825625"/>
            <a:ext cx="84068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7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Analyze Experimental Procedures for </a:t>
            </a:r>
            <a:br>
              <a:rPr lang="en-US" dirty="0" smtClean="0"/>
            </a:br>
            <a:r>
              <a:rPr lang="en-US" dirty="0" smtClean="0"/>
              <a:t>Conditions of Potential Threats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86591" y="1825625"/>
            <a:ext cx="981881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6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Framework </a:t>
            </a:r>
            <a:r>
              <a:rPr lang="en-US" dirty="0"/>
              <a:t>with richer metadata using standard terms that are semantically expressed in </a:t>
            </a:r>
            <a:r>
              <a:rPr lang="en-US" dirty="0" smtClean="0"/>
              <a:t>RDF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Support competency queries needed in domain risk assessment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Focus </a:t>
            </a:r>
            <a:r>
              <a:rPr lang="en-US" dirty="0"/>
              <a:t>on substance relationship to outcomes and various </a:t>
            </a:r>
            <a:r>
              <a:rPr lang="en-US" dirty="0" smtClean="0"/>
              <a:t>conditions and process variables.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* </a:t>
            </a:r>
            <a:r>
              <a:rPr lang="en-US" dirty="0"/>
              <a:t>First time </a:t>
            </a:r>
            <a:r>
              <a:rPr lang="en-US" dirty="0" smtClean="0"/>
              <a:t>focusing on these together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972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Safety Vocabularies (sample)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(M)SDS </a:t>
            </a:r>
            <a:r>
              <a:rPr lang="en-US" dirty="0" err="1"/>
              <a:t>Hyperglossary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www.ilpi.com/msds/ref/flammableaerosol.html0</a:t>
            </a:r>
            <a:endParaRPr lang="en-US" dirty="0" smtClean="0"/>
          </a:p>
          <a:p>
            <a:r>
              <a:rPr lang="en-US" dirty="0" smtClean="0"/>
              <a:t>ILO </a:t>
            </a:r>
            <a:r>
              <a:rPr lang="en-US" dirty="0"/>
              <a:t>Occupational Safety and Health </a:t>
            </a:r>
            <a:r>
              <a:rPr lang="en-US" dirty="0" smtClean="0"/>
              <a:t>terminology</a:t>
            </a:r>
            <a:br>
              <a:rPr lang="en-US" dirty="0" smtClean="0"/>
            </a:br>
            <a:r>
              <a:rPr lang="en-US" dirty="0">
                <a:hlinkClick r:id="rId4"/>
              </a:rPr>
              <a:t>http://www.ilo.org/dyn/oshthes2/en/f?p=OSHTHES2:1:0::NO:::</a:t>
            </a:r>
            <a:endParaRPr lang="en-US" dirty="0" smtClean="0"/>
          </a:p>
          <a:p>
            <a:r>
              <a:rPr lang="en-US" dirty="0" smtClean="0"/>
              <a:t>ICPS </a:t>
            </a:r>
            <a:r>
              <a:rPr lang="en-US" dirty="0"/>
              <a:t>Glossary from </a:t>
            </a:r>
            <a:r>
              <a:rPr lang="en-US" dirty="0" smtClean="0"/>
              <a:t>UN/ILO/WHO</a:t>
            </a:r>
            <a:br>
              <a:rPr lang="en-US" dirty="0" smtClean="0"/>
            </a:br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www.ilo.org/legacy/english/protection/safework/cis/products/safetytm/glossary.htm</a:t>
            </a:r>
            <a:endParaRPr lang="en-US" dirty="0" smtClean="0"/>
          </a:p>
          <a:p>
            <a:r>
              <a:rPr lang="en-US" dirty="0"/>
              <a:t>OECD SIDS for high production volume </a:t>
            </a:r>
            <a:r>
              <a:rPr lang="en-US" dirty="0" smtClean="0"/>
              <a:t>chemicals</a:t>
            </a:r>
            <a:br>
              <a:rPr lang="en-US" dirty="0" smtClean="0"/>
            </a:br>
            <a:r>
              <a:rPr lang="en-US" dirty="0">
                <a:hlinkClick r:id="rId6"/>
              </a:rPr>
              <a:t>http://</a:t>
            </a:r>
            <a:r>
              <a:rPr lang="en-US" dirty="0" smtClean="0">
                <a:hlinkClick r:id="rId6"/>
              </a:rPr>
              <a:t>www.inchem.org/pages/sids.html</a:t>
            </a:r>
            <a:endParaRPr lang="en-US" dirty="0" smtClean="0"/>
          </a:p>
          <a:p>
            <a:r>
              <a:rPr lang="en-US" dirty="0" smtClean="0"/>
              <a:t>WHO</a:t>
            </a:r>
            <a:br>
              <a:rPr lang="en-US" dirty="0" smtClean="0"/>
            </a:br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www.inchem.org/pages/harmproj.html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201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 from Reported Incident Strings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47606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FFC000"/>
                </a:solidFill>
              </a:rPr>
              <a:t>Arsine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C000"/>
                </a:solidFill>
              </a:rPr>
              <a:t>phosphine</a:t>
            </a:r>
            <a:r>
              <a:rPr lang="en-US" dirty="0" smtClean="0"/>
              <a:t>, and </a:t>
            </a:r>
            <a:r>
              <a:rPr lang="en-US" dirty="0" err="1" smtClean="0">
                <a:solidFill>
                  <a:srgbClr val="FFC000"/>
                </a:solidFill>
              </a:rPr>
              <a:t>tetraborane</a:t>
            </a:r>
            <a:r>
              <a:rPr lang="en-US" dirty="0" smtClean="0"/>
              <a:t> are all </a:t>
            </a:r>
            <a:r>
              <a:rPr lang="en-US" dirty="0" smtClean="0">
                <a:solidFill>
                  <a:srgbClr val="C00000"/>
                </a:solidFill>
              </a:rPr>
              <a:t>oxidized </a:t>
            </a:r>
            <a:r>
              <a:rPr lang="en-US" dirty="0" smtClean="0">
                <a:solidFill>
                  <a:srgbClr val="7030A0"/>
                </a:solidFill>
              </a:rPr>
              <a:t>explosively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by </a:t>
            </a:r>
            <a:r>
              <a:rPr lang="en-US" dirty="0" smtClean="0">
                <a:solidFill>
                  <a:srgbClr val="00B050"/>
                </a:solidFill>
              </a:rPr>
              <a:t>fuming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C000"/>
                </a:solidFill>
              </a:rPr>
              <a:t>nitric acid</a:t>
            </a:r>
            <a:r>
              <a:rPr lang="en-US" dirty="0" smtClean="0"/>
              <a:t>. </a:t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FFC000"/>
                </a:solidFill>
              </a:rPr>
              <a:t>Phosphine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C000"/>
                </a:solidFill>
              </a:rPr>
              <a:t>hydrogen sulfide</a:t>
            </a:r>
            <a:r>
              <a:rPr lang="en-US" dirty="0" smtClean="0"/>
              <a:t>, and </a:t>
            </a:r>
            <a:r>
              <a:rPr lang="en-US" dirty="0" err="1" smtClean="0">
                <a:solidFill>
                  <a:srgbClr val="FFC000"/>
                </a:solidFill>
              </a:rPr>
              <a:t>selenide</a:t>
            </a:r>
            <a:r>
              <a:rPr lang="en-US" dirty="0" smtClean="0"/>
              <a:t> all </a:t>
            </a:r>
            <a:r>
              <a:rPr lang="en-US" dirty="0" smtClean="0">
                <a:solidFill>
                  <a:srgbClr val="C00000"/>
                </a:solidFill>
              </a:rPr>
              <a:t>ignite</a:t>
            </a:r>
            <a:r>
              <a:rPr lang="en-US" dirty="0" smtClean="0"/>
              <a:t> when </a:t>
            </a:r>
            <a:r>
              <a:rPr lang="en-US" dirty="0" smtClean="0">
                <a:solidFill>
                  <a:srgbClr val="00B050"/>
                </a:solidFill>
              </a:rPr>
              <a:t>fuming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C000"/>
                </a:solidFill>
              </a:rPr>
              <a:t>nitric acid </a:t>
            </a:r>
            <a:r>
              <a:rPr lang="en-US" dirty="0" smtClean="0"/>
              <a:t>is </a:t>
            </a:r>
            <a:r>
              <a:rPr lang="en-US" dirty="0" smtClean="0">
                <a:solidFill>
                  <a:srgbClr val="0070C0"/>
                </a:solidFill>
              </a:rPr>
              <a:t>dripped</a:t>
            </a:r>
            <a:r>
              <a:rPr lang="en-US" dirty="0" smtClean="0"/>
              <a:t> into the </a:t>
            </a:r>
            <a:r>
              <a:rPr lang="en-US" dirty="0" smtClean="0">
                <a:solidFill>
                  <a:srgbClr val="00B050"/>
                </a:solidFill>
              </a:rPr>
              <a:t>gas</a:t>
            </a:r>
            <a:r>
              <a:rPr lang="en-US" dirty="0" smtClean="0"/>
              <a:t>. </a:t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FFC000"/>
                </a:solidFill>
              </a:rPr>
              <a:t>Hydrogen telluride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ignites</a:t>
            </a:r>
            <a:r>
              <a:rPr lang="en-US" dirty="0"/>
              <a:t> </a:t>
            </a:r>
            <a:r>
              <a:rPr lang="en-US" dirty="0" smtClean="0"/>
              <a:t>with </a:t>
            </a:r>
            <a:r>
              <a:rPr lang="en-US" dirty="0">
                <a:solidFill>
                  <a:srgbClr val="00B050"/>
                </a:solidFill>
              </a:rPr>
              <a:t>cold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concentrated</a:t>
            </a:r>
            <a:r>
              <a:rPr lang="en-US" dirty="0"/>
              <a:t> </a:t>
            </a:r>
            <a:r>
              <a:rPr lang="en-US" dirty="0" smtClean="0">
                <a:solidFill>
                  <a:srgbClr val="FFC000"/>
                </a:solidFill>
              </a:rPr>
              <a:t>nitric acid</a:t>
            </a:r>
            <a:r>
              <a:rPr lang="en-US" dirty="0"/>
              <a:t>, sometimes </a:t>
            </a:r>
            <a:r>
              <a:rPr lang="en-US" dirty="0">
                <a:solidFill>
                  <a:srgbClr val="7030A0"/>
                </a:solidFill>
              </a:rPr>
              <a:t>exploding</a:t>
            </a:r>
            <a:r>
              <a:rPr lang="en-US" dirty="0" smtClean="0"/>
              <a:t>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8754533" y="1825625"/>
            <a:ext cx="2599266" cy="3508375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Substances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Outcomes</a:t>
            </a:r>
          </a:p>
          <a:p>
            <a:r>
              <a:rPr lang="en-US" dirty="0" smtClean="0">
                <a:solidFill>
                  <a:srgbClr val="7030A0"/>
                </a:solidFill>
              </a:rPr>
              <a:t>Consequences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Conditions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Operations </a:t>
            </a:r>
            <a:endParaRPr lang="en-US" dirty="0"/>
          </a:p>
          <a:p>
            <a:r>
              <a:rPr lang="en-US" dirty="0" smtClean="0"/>
              <a:t>Apparatus/</a:t>
            </a:r>
            <a:br>
              <a:rPr lang="en-US" dirty="0" smtClean="0"/>
            </a:br>
            <a:r>
              <a:rPr lang="en-US" dirty="0" smtClean="0"/>
              <a:t>equipment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23933" y="6176963"/>
            <a:ext cx="612986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https://</a:t>
            </a:r>
            <a:r>
              <a:rPr lang="en-US" sz="2000" dirty="0" err="1"/>
              <a:t>pubchem.ncbi.nlm.nih.gov</a:t>
            </a:r>
            <a:r>
              <a:rPr lang="en-US" sz="2000" dirty="0"/>
              <a:t>/compound/</a:t>
            </a:r>
            <a:r>
              <a:rPr lang="en-US" sz="2000" dirty="0" err="1"/>
              <a:t>nitric_acid</a:t>
            </a: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34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3332" y="1352180"/>
            <a:ext cx="5875868" cy="5300133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 smtClean="0"/>
              <a:t>Explosion Prevention</a:t>
            </a:r>
          </a:p>
          <a:p>
            <a:pPr lvl="1"/>
            <a:r>
              <a:rPr lang="en-US" dirty="0" smtClean="0"/>
              <a:t>‘electrical </a:t>
            </a:r>
            <a:r>
              <a:rPr lang="en-US" dirty="0"/>
              <a:t>equipment </a:t>
            </a:r>
            <a:r>
              <a:rPr lang="en-US" dirty="0" smtClean="0"/>
              <a:t>and’ </a:t>
            </a:r>
            <a:r>
              <a:rPr lang="en-US" b="1" dirty="0" smtClean="0"/>
              <a:t>358</a:t>
            </a:r>
          </a:p>
          <a:p>
            <a:pPr lvl="1"/>
            <a:r>
              <a:rPr lang="en-US" dirty="0" smtClean="0"/>
              <a:t>‘closed system, ventilation’ </a:t>
            </a:r>
            <a:r>
              <a:rPr lang="en-US" b="1" dirty="0" smtClean="0"/>
              <a:t>340 (167)</a:t>
            </a:r>
          </a:p>
          <a:p>
            <a:pPr lvl="1"/>
            <a:r>
              <a:rPr lang="en-US" dirty="0" smtClean="0"/>
              <a:t>’above [[number]] degrees’ </a:t>
            </a:r>
            <a:r>
              <a:rPr lang="en-US" b="1" dirty="0" smtClean="0"/>
              <a:t>289</a:t>
            </a:r>
          </a:p>
          <a:p>
            <a:r>
              <a:rPr lang="en-US" dirty="0" err="1" smtClean="0"/>
              <a:t>Reactivities</a:t>
            </a:r>
            <a:r>
              <a:rPr lang="en-US" dirty="0" smtClean="0"/>
              <a:t> and Incompatibilities</a:t>
            </a:r>
          </a:p>
          <a:p>
            <a:pPr lvl="1"/>
            <a:r>
              <a:rPr lang="en-US" dirty="0" smtClean="0"/>
              <a:t>‘with [[number + symbol]] water’ </a:t>
            </a:r>
            <a:r>
              <a:rPr lang="en-US" b="1" dirty="0" smtClean="0"/>
              <a:t>437</a:t>
            </a:r>
          </a:p>
          <a:p>
            <a:pPr lvl="1"/>
            <a:r>
              <a:rPr lang="en-US" dirty="0" smtClean="0"/>
              <a:t>‘[[</a:t>
            </a:r>
            <a:r>
              <a:rPr lang="en-US" dirty="0"/>
              <a:t>number]] </a:t>
            </a:r>
            <a:r>
              <a:rPr lang="en-US" dirty="0" err="1"/>
              <a:t>deg</a:t>
            </a:r>
            <a:r>
              <a:rPr lang="en-US" dirty="0"/>
              <a:t> </a:t>
            </a:r>
            <a:r>
              <a:rPr lang="en-US" dirty="0" smtClean="0"/>
              <a:t>C’ </a:t>
            </a:r>
            <a:r>
              <a:rPr lang="en-US" b="1" dirty="0" smtClean="0"/>
              <a:t>268</a:t>
            </a:r>
          </a:p>
          <a:p>
            <a:pPr lvl="1"/>
            <a:r>
              <a:rPr lang="en-US" dirty="0" smtClean="0"/>
              <a:t>‘contact with’ </a:t>
            </a:r>
            <a:r>
              <a:rPr lang="en-US" b="1" dirty="0" smtClean="0"/>
              <a:t>260 (232) </a:t>
            </a:r>
          </a:p>
          <a:p>
            <a:r>
              <a:rPr lang="en-US" dirty="0" smtClean="0"/>
              <a:t>Exposure Routes</a:t>
            </a:r>
          </a:p>
          <a:p>
            <a:pPr lvl="1"/>
            <a:r>
              <a:rPr lang="en-US" dirty="0" smtClean="0"/>
              <a:t>‘skin’ </a:t>
            </a:r>
            <a:r>
              <a:rPr lang="en-US" b="1" dirty="0" smtClean="0"/>
              <a:t>1361 (67)</a:t>
            </a:r>
          </a:p>
          <a:p>
            <a:pPr lvl="1"/>
            <a:r>
              <a:rPr lang="en-US" dirty="0" smtClean="0"/>
              <a:t>’ingestion’ </a:t>
            </a:r>
            <a:r>
              <a:rPr lang="en-US" b="1" dirty="0" smtClean="0"/>
              <a:t>1068 (517)</a:t>
            </a:r>
          </a:p>
          <a:p>
            <a:pPr lvl="1"/>
            <a:r>
              <a:rPr lang="en-US" dirty="0" smtClean="0"/>
              <a:t>‘inhalation’ </a:t>
            </a:r>
            <a:r>
              <a:rPr lang="en-US" b="1" dirty="0" smtClean="0"/>
              <a:t>911 (848, 181)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1748129"/>
            <a:ext cx="4090908" cy="45881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8200" y="1352180"/>
            <a:ext cx="307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PubChem Compound TOC Tree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Safety </a:t>
            </a:r>
            <a:r>
              <a:rPr lang="en-US" smtClean="0"/>
              <a:t>Term Histograms (PubChem)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8360</TotalTime>
  <Words>2382</Words>
  <Application>Microsoft Macintosh PowerPoint</Application>
  <PresentationFormat>Widescreen</PresentationFormat>
  <Paragraphs>277</Paragraphs>
  <Slides>39</Slides>
  <Notes>18</Notes>
  <HiddenSlides>23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Calibri</vt:lpstr>
      <vt:lpstr>Calibri Light</vt:lpstr>
      <vt:lpstr>Arial</vt:lpstr>
      <vt:lpstr>Office Theme</vt:lpstr>
      <vt:lpstr>Modeling Terminology  for Chemical Safety</vt:lpstr>
      <vt:lpstr>Stakeholders</vt:lpstr>
      <vt:lpstr>The Evolution of  Chemical Safety Information</vt:lpstr>
      <vt:lpstr>Model Mitigation Controls from  Reported Incidents</vt:lpstr>
      <vt:lpstr>Analyze Experimental Procedures for  Conditions of Potential Threats</vt:lpstr>
      <vt:lpstr>Project Goals</vt:lpstr>
      <vt:lpstr>Existing Safety Vocabularies (sample)</vt:lpstr>
      <vt:lpstr>Data from Reported Incident Strings</vt:lpstr>
      <vt:lpstr>Safety Term Histograms (PubChem)</vt:lpstr>
      <vt:lpstr>Chemical Safety Queries</vt:lpstr>
      <vt:lpstr>RiskML Risk Assessment Model</vt:lpstr>
      <vt:lpstr>Hazardous Situation ODP</vt:lpstr>
      <vt:lpstr>Modified Hazardous Situation ODP</vt:lpstr>
      <vt:lpstr>PowerPoint Presentation</vt:lpstr>
      <vt:lpstr>Putting it all together</vt:lpstr>
      <vt:lpstr>Key Issues to Consider</vt:lpstr>
      <vt:lpstr>Project Scope</vt:lpstr>
      <vt:lpstr>Use cases</vt:lpstr>
      <vt:lpstr>Questions for Chemical Lab Risk Assessment</vt:lpstr>
      <vt:lpstr>Questions for Chemical Lab Risk Assessment</vt:lpstr>
      <vt:lpstr>Model Process For Safety Assessment</vt:lpstr>
      <vt:lpstr>Selecting a Reference Point</vt:lpstr>
      <vt:lpstr>Relationships of Experimental Goals and Risks</vt:lpstr>
      <vt:lpstr>From Experiments to Safety</vt:lpstr>
      <vt:lpstr>Proactive Safety Planning for Controls</vt:lpstr>
      <vt:lpstr>Experimental Procedure Analysis for Threats</vt:lpstr>
      <vt:lpstr>[Data from Incident Strings]</vt:lpstr>
      <vt:lpstr>[Data Analysis Ongoing]</vt:lpstr>
      <vt:lpstr>Existing Safety Vocabularies</vt:lpstr>
      <vt:lpstr>Hazardous Situation ODP</vt:lpstr>
      <vt:lpstr>Modified Hazardous Situation ODP</vt:lpstr>
      <vt:lpstr>RiskML Risk Assessment Model</vt:lpstr>
      <vt:lpstr>Putting it all together</vt:lpstr>
      <vt:lpstr>PowerPoint Presentation</vt:lpstr>
      <vt:lpstr>Importance of Process</vt:lpstr>
      <vt:lpstr>Conditions Critical</vt:lpstr>
      <vt:lpstr>Concept of Mixtures</vt:lpstr>
      <vt:lpstr>Next steps – goals after VoCamp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Chemical Safety Terminology</dc:title>
  <dc:creator>Leah Rae McEwen</dc:creator>
  <cp:lastModifiedBy>Ralph Stuart</cp:lastModifiedBy>
  <cp:revision>86</cp:revision>
  <dcterms:created xsi:type="dcterms:W3CDTF">2016-11-22T13:23:37Z</dcterms:created>
  <dcterms:modified xsi:type="dcterms:W3CDTF">2016-11-28T13:50:30Z</dcterms:modified>
</cp:coreProperties>
</file>

<file path=docProps/thumbnail.jpeg>
</file>